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9" r:id="rId9"/>
    <p:sldId id="266" r:id="rId10"/>
    <p:sldId id="267" r:id="rId11"/>
    <p:sldId id="268" r:id="rId12"/>
  </p:sldIdLst>
  <p:sldSz cx="18288000" cy="10287000"/>
  <p:notesSz cx="6858000" cy="9144000"/>
  <p:embeddedFontLst>
    <p:embeddedFont>
      <p:font typeface="Fira Sans" panose="020B0503050000020004" pitchFamily="34" charset="0"/>
      <p:regular r:id="rId13"/>
      <p:bold r:id="rId14"/>
      <p:italic r:id="rId15"/>
      <p:boldItalic r:id="rId16"/>
    </p:embeddedFont>
    <p:embeddedFont>
      <p:font typeface="Fira Sans Bold" panose="020B0803050000020004" charset="0"/>
      <p:regular r:id="rId17"/>
    </p:embeddedFont>
    <p:embeddedFont>
      <p:font typeface="Fira Sans Medium" panose="020B0603050000020004" pitchFamily="34" charset="0"/>
      <p:regular r:id="rId18"/>
      <p:italic r:id="rId19"/>
    </p:embeddedFont>
    <p:embeddedFont>
      <p:font typeface="Fira Sans Semi-Bold" panose="020B0604020202020204" charset="0"/>
      <p:regular r:id="rId20"/>
    </p:embeddedFont>
    <p:embeddedFont>
      <p:font typeface="Fira Sans Ultra-Bold" panose="020B0604020202020204" charset="0"/>
      <p:regular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100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5600" y="3192036"/>
            <a:ext cx="4308589" cy="693376"/>
            <a:chOff x="0" y="0"/>
            <a:chExt cx="5744785" cy="924502"/>
          </a:xfrm>
        </p:grpSpPr>
        <p:sp>
          <p:nvSpPr>
            <p:cNvPr id="3" name="TextBox 3"/>
            <p:cNvSpPr txBox="1"/>
            <p:nvPr/>
          </p:nvSpPr>
          <p:spPr>
            <a:xfrm>
              <a:off x="2103038" y="33448"/>
              <a:ext cx="3641747" cy="760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58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619186" cy="924502"/>
            </a:xfrm>
            <a:custGeom>
              <a:avLst/>
              <a:gdLst/>
              <a:ahLst/>
              <a:cxnLst/>
              <a:rect l="l" t="t" r="r" b="b"/>
              <a:pathLst>
                <a:path w="1619186" h="924502">
                  <a:moveTo>
                    <a:pt x="0" y="0"/>
                  </a:moveTo>
                  <a:lnTo>
                    <a:pt x="1619186" y="0"/>
                  </a:lnTo>
                  <a:lnTo>
                    <a:pt x="1619186" y="924502"/>
                  </a:lnTo>
                  <a:lnTo>
                    <a:pt x="0" y="924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1576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00274" y="-737012"/>
            <a:ext cx="10192926" cy="8828025"/>
            <a:chOff x="0" y="0"/>
            <a:chExt cx="620268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02459" y="2398927"/>
            <a:ext cx="9885941" cy="8560779"/>
            <a:chOff x="0" y="0"/>
            <a:chExt cx="4282440" cy="3708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8396" r="-11496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5965887" y="5827235"/>
            <a:ext cx="7046513" cy="9312442"/>
            <a:chOff x="0" y="0"/>
            <a:chExt cx="4064946" cy="5372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946" cy="5372100"/>
            </a:xfrm>
            <a:custGeom>
              <a:avLst/>
              <a:gdLst/>
              <a:ahLst/>
              <a:cxnLst/>
              <a:rect l="l" t="t" r="r" b="b"/>
              <a:pathLst>
                <a:path w="4064946" h="5372100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74421" y="8348823"/>
            <a:ext cx="3764179" cy="1652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000000"/>
                </a:solidFill>
                <a:latin typeface="Fira Sans Bold"/>
              </a:rPr>
              <a:t>Présentée par :</a:t>
            </a:r>
          </a:p>
          <a:p>
            <a:pPr marL="0" lvl="0" indent="0">
              <a:lnSpc>
                <a:spcPts val="3220"/>
              </a:lnSpc>
              <a:spcBef>
                <a:spcPct val="0"/>
              </a:spcBef>
            </a:pPr>
            <a:r>
              <a:rPr lang="en-US" sz="2300" u="none" dirty="0">
                <a:solidFill>
                  <a:srgbClr val="000000"/>
                </a:solidFill>
                <a:latin typeface="Fira Sans"/>
              </a:rPr>
              <a:t>Mlle Housna Aghzer</a:t>
            </a:r>
          </a:p>
          <a:p>
            <a:pPr marL="0" lvl="0" indent="0">
              <a:lnSpc>
                <a:spcPts val="3220"/>
              </a:lnSpc>
              <a:spcBef>
                <a:spcPct val="0"/>
              </a:spcBef>
            </a:pPr>
            <a:r>
              <a:rPr lang="en-US" sz="2300" u="none" dirty="0">
                <a:solidFill>
                  <a:srgbClr val="000000"/>
                </a:solidFill>
                <a:latin typeface="Fira Sans"/>
              </a:rPr>
              <a:t>Mlle Hayat El allaouy</a:t>
            </a:r>
          </a:p>
          <a:p>
            <a:pPr marL="0" lvl="0" indent="0">
              <a:lnSpc>
                <a:spcPts val="3220"/>
              </a:lnSpc>
              <a:spcBef>
                <a:spcPct val="0"/>
              </a:spcBef>
            </a:pPr>
            <a:r>
              <a:rPr lang="en-US" sz="2300" u="none" dirty="0">
                <a:solidFill>
                  <a:srgbClr val="000000"/>
                </a:solidFill>
                <a:latin typeface="Fira Sans"/>
              </a:rPr>
              <a:t>Mlle Kaoutar Moussetaini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368091" y="4185919"/>
            <a:ext cx="12067601" cy="28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9"/>
              </a:lnSpc>
            </a:pPr>
            <a:r>
              <a:rPr lang="en-US" sz="6000" spc="152" dirty="0">
                <a:solidFill>
                  <a:srgbClr val="000000"/>
                </a:solidFill>
                <a:latin typeface="Fira Sans Ultra-Bold"/>
              </a:rPr>
              <a:t>Mise en place d’une solution décisionnelle pour l’analyse approfondie des ventes</a:t>
            </a:r>
          </a:p>
          <a:p>
            <a:pPr marL="0" lvl="0" indent="0" algn="ctr">
              <a:lnSpc>
                <a:spcPts val="5609"/>
              </a:lnSpc>
            </a:pPr>
            <a:endParaRPr lang="en-US" sz="5099" spc="152" dirty="0">
              <a:solidFill>
                <a:srgbClr val="000000"/>
              </a:solidFill>
              <a:latin typeface="Fira Sans Ultra-Bold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5B9D05A3-E935-28D9-80F6-C48173F708A5}"/>
              </a:ext>
            </a:extLst>
          </p:cNvPr>
          <p:cNvSpPr txBox="1"/>
          <p:nvPr/>
        </p:nvSpPr>
        <p:spPr>
          <a:xfrm>
            <a:off x="8432508" y="8348823"/>
            <a:ext cx="3764179" cy="1257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000000"/>
                </a:solidFill>
                <a:latin typeface="Fira Sans Bold"/>
              </a:rPr>
              <a:t>Membres de jury :</a:t>
            </a:r>
          </a:p>
          <a:p>
            <a:pPr marL="0" lvl="0" indent="0">
              <a:lnSpc>
                <a:spcPts val="3220"/>
              </a:lnSpc>
              <a:spcBef>
                <a:spcPct val="0"/>
              </a:spcBef>
            </a:pPr>
            <a:r>
              <a:rPr lang="en-US" sz="2300" u="none" dirty="0">
                <a:solidFill>
                  <a:srgbClr val="000000"/>
                </a:solidFill>
                <a:latin typeface="Fira Sans"/>
              </a:rPr>
              <a:t>Mr Rachid Dehbi</a:t>
            </a:r>
          </a:p>
          <a:p>
            <a:pPr marL="0" lvl="0" indent="0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000000"/>
                </a:solidFill>
                <a:latin typeface="Fira Sans"/>
              </a:rPr>
              <a:t>Mr Said Nouh</a:t>
            </a:r>
            <a:endParaRPr lang="en-US" sz="2300" u="none" dirty="0">
              <a:solidFill>
                <a:srgbClr val="000000"/>
              </a:solidFill>
              <a:latin typeface="Fira Sans"/>
            </a:endParaRPr>
          </a:p>
        </p:txBody>
      </p:sp>
      <p:pic>
        <p:nvPicPr>
          <p:cNvPr id="14" name="Pictur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2A5985E7-F44F-7DA2-A676-F020A3CAAF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66129"/>
            <a:ext cx="4419600" cy="95697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804D8888-B195-E797-E56F-38185B668675}"/>
              </a:ext>
            </a:extLst>
          </p:cNvPr>
          <p:cNvSpPr txBox="1"/>
          <p:nvPr/>
        </p:nvSpPr>
        <p:spPr>
          <a:xfrm>
            <a:off x="17259300" y="9563100"/>
            <a:ext cx="91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083626" y="-971753"/>
            <a:ext cx="6133104" cy="3501801"/>
          </a:xfrm>
          <a:custGeom>
            <a:avLst/>
            <a:gdLst/>
            <a:ahLst/>
            <a:cxnLst/>
            <a:rect l="l" t="t" r="r" b="b"/>
            <a:pathLst>
              <a:path w="6133104" h="3501801">
                <a:moveTo>
                  <a:pt x="0" y="3501801"/>
                </a:moveTo>
                <a:lnTo>
                  <a:pt x="6133104" y="3501801"/>
                </a:lnTo>
                <a:lnTo>
                  <a:pt x="6133104" y="0"/>
                </a:lnTo>
                <a:lnTo>
                  <a:pt x="0" y="0"/>
                </a:lnTo>
                <a:lnTo>
                  <a:pt x="0" y="35018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-3736090" y="7912807"/>
            <a:ext cx="5559738" cy="3174428"/>
          </a:xfrm>
          <a:custGeom>
            <a:avLst/>
            <a:gdLst/>
            <a:ahLst/>
            <a:cxnLst/>
            <a:rect l="l" t="t" r="r" b="b"/>
            <a:pathLst>
              <a:path w="5559738" h="3174428">
                <a:moveTo>
                  <a:pt x="0" y="0"/>
                </a:moveTo>
                <a:lnTo>
                  <a:pt x="5559738" y="0"/>
                </a:lnTo>
                <a:lnTo>
                  <a:pt x="5559738" y="3174428"/>
                </a:lnTo>
                <a:lnTo>
                  <a:pt x="0" y="3174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5791200" y="1400700"/>
            <a:ext cx="5973599" cy="112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17"/>
              </a:lnSpc>
              <a:spcBef>
                <a:spcPct val="0"/>
              </a:spcBef>
            </a:pPr>
            <a:r>
              <a:rPr lang="en-US" sz="7925" dirty="0">
                <a:solidFill>
                  <a:srgbClr val="000000"/>
                </a:solidFill>
                <a:latin typeface="Fira Sans Semi-Bold"/>
              </a:rPr>
              <a:t>Conclusion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C6A09C-C4C2-DB70-3FA3-FDFE1A731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920857"/>
            <a:ext cx="10729913" cy="572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49B5F21-EB91-04B2-9586-FA4F29967B39}"/>
              </a:ext>
            </a:extLst>
          </p:cNvPr>
          <p:cNvSpPr txBox="1"/>
          <p:nvPr/>
        </p:nvSpPr>
        <p:spPr>
          <a:xfrm>
            <a:off x="17259300" y="9563100"/>
            <a:ext cx="91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66818" y="3626846"/>
            <a:ext cx="10829854" cy="223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17"/>
              </a:lnSpc>
              <a:spcBef>
                <a:spcPct val="0"/>
              </a:spcBef>
            </a:pPr>
            <a:r>
              <a:rPr lang="en-US" sz="7925" u="none">
                <a:solidFill>
                  <a:srgbClr val="000000"/>
                </a:solidFill>
                <a:latin typeface="Fira Sans Semi-Bold"/>
              </a:rPr>
              <a:t>Merci Pour Votre Attention !!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620599" y="8775184"/>
            <a:ext cx="8523290" cy="4392438"/>
            <a:chOff x="0" y="0"/>
            <a:chExt cx="10424273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24273" cy="5372100"/>
            </a:xfrm>
            <a:custGeom>
              <a:avLst/>
              <a:gdLst/>
              <a:ahLst/>
              <a:cxnLst/>
              <a:rect l="l" t="t" r="r" b="b"/>
              <a:pathLst>
                <a:path w="10424273" h="5372100">
                  <a:moveTo>
                    <a:pt x="88736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873603" y="5372100"/>
                  </a:lnTo>
                  <a:lnTo>
                    <a:pt x="10424273" y="2686050"/>
                  </a:lnTo>
                  <a:lnTo>
                    <a:pt x="8873603" y="0"/>
                  </a:lnTo>
                  <a:close/>
                </a:path>
              </a:pathLst>
            </a:custGeom>
            <a:solidFill>
              <a:srgbClr val="86C7ED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16665" y="9258300"/>
            <a:ext cx="3407869" cy="4392438"/>
            <a:chOff x="0" y="0"/>
            <a:chExt cx="4167939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67939" cy="5372100"/>
            </a:xfrm>
            <a:custGeom>
              <a:avLst/>
              <a:gdLst/>
              <a:ahLst/>
              <a:cxnLst/>
              <a:rect l="l" t="t" r="r" b="b"/>
              <a:pathLst>
                <a:path w="4167939" h="5372100">
                  <a:moveTo>
                    <a:pt x="261726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617269" y="5372100"/>
                  </a:lnTo>
                  <a:lnTo>
                    <a:pt x="4167939" y="2686050"/>
                  </a:lnTo>
                  <a:lnTo>
                    <a:pt x="2617269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-3602767" y="-3778684"/>
            <a:ext cx="11903735" cy="6226137"/>
            <a:chOff x="0" y="0"/>
            <a:chExt cx="10270904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70904" cy="5372100"/>
            </a:xfrm>
            <a:custGeom>
              <a:avLst/>
              <a:gdLst/>
              <a:ahLst/>
              <a:cxnLst/>
              <a:rect l="l" t="t" r="r" b="b"/>
              <a:pathLst>
                <a:path w="10270904" h="5372100">
                  <a:moveTo>
                    <a:pt x="87202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720234" y="5372100"/>
                  </a:lnTo>
                  <a:lnTo>
                    <a:pt x="10270904" y="2686050"/>
                  </a:lnTo>
                  <a:lnTo>
                    <a:pt x="8720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910770"/>
            <a:ext cx="1214389" cy="693376"/>
          </a:xfrm>
          <a:custGeom>
            <a:avLst/>
            <a:gdLst/>
            <a:ahLst/>
            <a:cxnLst/>
            <a:rect l="l" t="t" r="r" b="b"/>
            <a:pathLst>
              <a:path w="1214389" h="693376">
                <a:moveTo>
                  <a:pt x="0" y="0"/>
                </a:moveTo>
                <a:lnTo>
                  <a:pt x="1214389" y="0"/>
                </a:lnTo>
                <a:lnTo>
                  <a:pt x="1214389" y="693376"/>
                </a:lnTo>
                <a:lnTo>
                  <a:pt x="0" y="693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7D90C69-539F-81CE-8C9D-3F1EF05C9ECE}"/>
              </a:ext>
            </a:extLst>
          </p:cNvPr>
          <p:cNvSpPr txBox="1"/>
          <p:nvPr/>
        </p:nvSpPr>
        <p:spPr>
          <a:xfrm>
            <a:off x="17259300" y="9563100"/>
            <a:ext cx="91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930063"/>
            <a:ext cx="7651215" cy="2867376"/>
            <a:chOff x="0" y="-47625"/>
            <a:chExt cx="10201619" cy="3823168"/>
          </a:xfrm>
        </p:grpSpPr>
        <p:sp>
          <p:nvSpPr>
            <p:cNvPr id="3" name="AutoShape 3"/>
            <p:cNvSpPr/>
            <p:nvPr/>
          </p:nvSpPr>
          <p:spPr>
            <a:xfrm flipH="1">
              <a:off x="0" y="782961"/>
              <a:ext cx="10201619" cy="0"/>
            </a:xfrm>
            <a:prstGeom prst="line">
              <a:avLst/>
            </a:prstGeom>
            <a:ln w="635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407302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"/>
                </a:rPr>
                <a:t>Introduction</a:t>
              </a:r>
            </a:p>
          </p:txBody>
        </p:sp>
        <p:sp>
          <p:nvSpPr>
            <p:cNvPr id="5" name="AutoShape 5"/>
            <p:cNvSpPr/>
            <p:nvPr/>
          </p:nvSpPr>
          <p:spPr>
            <a:xfrm flipH="1">
              <a:off x="0" y="1780489"/>
              <a:ext cx="10201619" cy="0"/>
            </a:xfrm>
            <a:prstGeom prst="line">
              <a:avLst/>
            </a:prstGeom>
            <a:ln w="635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49902"/>
              <a:ext cx="9407302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"/>
                </a:rPr>
                <a:t>Problématique</a:t>
              </a:r>
            </a:p>
          </p:txBody>
        </p:sp>
        <p:sp>
          <p:nvSpPr>
            <p:cNvPr id="7" name="AutoShape 7"/>
            <p:cNvSpPr/>
            <p:nvPr/>
          </p:nvSpPr>
          <p:spPr>
            <a:xfrm flipH="1">
              <a:off x="0" y="2778016"/>
              <a:ext cx="10201619" cy="0"/>
            </a:xfrm>
            <a:prstGeom prst="line">
              <a:avLst/>
            </a:prstGeom>
            <a:ln w="635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47430"/>
              <a:ext cx="9407302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"/>
                </a:rPr>
                <a:t>Cahier de charge</a:t>
              </a:r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0" y="3775543"/>
              <a:ext cx="10201619" cy="0"/>
            </a:xfrm>
            <a:prstGeom prst="line">
              <a:avLst/>
            </a:prstGeom>
            <a:ln w="635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944957"/>
              <a:ext cx="9407302" cy="544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Fira Sans"/>
                </a:rPr>
                <a:t>Besoins fonctionnels &amp; non fonctionnels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 flipH="1">
            <a:off x="9608085" y="5484447"/>
            <a:ext cx="7651215" cy="0"/>
          </a:xfrm>
          <a:prstGeom prst="line">
            <a:avLst/>
          </a:prstGeom>
          <a:ln w="47625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3" name="AutoShape 13"/>
          <p:cNvSpPr/>
          <p:nvPr/>
        </p:nvSpPr>
        <p:spPr>
          <a:xfrm flipH="1">
            <a:off x="9608085" y="6232592"/>
            <a:ext cx="7651215" cy="0"/>
          </a:xfrm>
          <a:prstGeom prst="line">
            <a:avLst/>
          </a:prstGeom>
          <a:ln w="47625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9608085" y="5746710"/>
            <a:ext cx="7055477" cy="8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Fira Sans"/>
              </a:rPr>
              <a:t>Conception &amp; Modélisation finale</a:t>
            </a: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Fira Sans"/>
            </a:endParaRPr>
          </a:p>
        </p:txBody>
      </p:sp>
      <p:sp>
        <p:nvSpPr>
          <p:cNvPr id="15" name="AutoShape 15"/>
          <p:cNvSpPr/>
          <p:nvPr/>
        </p:nvSpPr>
        <p:spPr>
          <a:xfrm flipH="1">
            <a:off x="9608085" y="6980738"/>
            <a:ext cx="7651215" cy="0"/>
          </a:xfrm>
          <a:prstGeom prst="line">
            <a:avLst/>
          </a:prstGeom>
          <a:ln w="47625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7" name="AutoShape 17"/>
          <p:cNvSpPr/>
          <p:nvPr/>
        </p:nvSpPr>
        <p:spPr>
          <a:xfrm flipH="1">
            <a:off x="9608085" y="7728883"/>
            <a:ext cx="7651215" cy="0"/>
          </a:xfrm>
          <a:prstGeom prst="line">
            <a:avLst/>
          </a:prstGeom>
          <a:ln w="47625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8" name="TextBox 18"/>
          <p:cNvSpPr txBox="1"/>
          <p:nvPr/>
        </p:nvSpPr>
        <p:spPr>
          <a:xfrm>
            <a:off x="9665438" y="6456080"/>
            <a:ext cx="705547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Fira Sans"/>
              </a:rPr>
              <a:t>Réalisation</a:t>
            </a:r>
          </a:p>
        </p:txBody>
      </p:sp>
      <p:grpSp>
        <p:nvGrpSpPr>
          <p:cNvPr id="19" name="Group 19"/>
          <p:cNvGrpSpPr/>
          <p:nvPr/>
        </p:nvGrpSpPr>
        <p:grpSpPr>
          <a:xfrm rot="-10800000">
            <a:off x="-1772715" y="-3113068"/>
            <a:ext cx="15839149" cy="6226137"/>
            <a:chOff x="0" y="0"/>
            <a:chExt cx="13666499" cy="5372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666499" cy="5372100"/>
            </a:xfrm>
            <a:custGeom>
              <a:avLst/>
              <a:gdLst/>
              <a:ahLst/>
              <a:cxnLst/>
              <a:rect l="l" t="t" r="r" b="b"/>
              <a:pathLst>
                <a:path w="13666499" h="5372100">
                  <a:moveTo>
                    <a:pt x="12115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2115829" y="5372100"/>
                  </a:lnTo>
                  <a:lnTo>
                    <a:pt x="13666499" y="2686050"/>
                  </a:lnTo>
                  <a:lnTo>
                    <a:pt x="12115829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1104900"/>
            <a:ext cx="5973599" cy="112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17"/>
              </a:lnSpc>
              <a:spcBef>
                <a:spcPct val="0"/>
              </a:spcBef>
            </a:pPr>
            <a:r>
              <a:rPr lang="en-US" sz="7925">
                <a:solidFill>
                  <a:srgbClr val="FFFFFF"/>
                </a:solidFill>
                <a:latin typeface="Fira Sans Semi-Bold"/>
              </a:rPr>
              <a:t>PLAN</a:t>
            </a:r>
          </a:p>
        </p:txBody>
      </p:sp>
      <p:sp>
        <p:nvSpPr>
          <p:cNvPr id="22" name="Freeform 22"/>
          <p:cNvSpPr/>
          <p:nvPr/>
        </p:nvSpPr>
        <p:spPr>
          <a:xfrm flipV="1">
            <a:off x="11582343" y="-1359365"/>
            <a:ext cx="7816401" cy="4462908"/>
          </a:xfrm>
          <a:custGeom>
            <a:avLst/>
            <a:gdLst/>
            <a:ahLst/>
            <a:cxnLst/>
            <a:rect l="l" t="t" r="r" b="b"/>
            <a:pathLst>
              <a:path w="7816401" h="4462908">
                <a:moveTo>
                  <a:pt x="0" y="4462908"/>
                </a:moveTo>
                <a:lnTo>
                  <a:pt x="7816401" y="4462908"/>
                </a:lnTo>
                <a:lnTo>
                  <a:pt x="7816401" y="0"/>
                </a:lnTo>
                <a:lnTo>
                  <a:pt x="0" y="0"/>
                </a:lnTo>
                <a:lnTo>
                  <a:pt x="0" y="44629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TextBox 24"/>
          <p:cNvSpPr txBox="1"/>
          <p:nvPr/>
        </p:nvSpPr>
        <p:spPr>
          <a:xfrm>
            <a:off x="9665438" y="7251484"/>
            <a:ext cx="705547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Fira Sans"/>
              </a:rPr>
              <a:t>Conclusion</a:t>
            </a:r>
          </a:p>
        </p:txBody>
      </p:sp>
      <p:sp>
        <p:nvSpPr>
          <p:cNvPr id="25" name="TextBox 23"/>
          <p:cNvSpPr txBox="1"/>
          <p:nvPr/>
        </p:nvSpPr>
        <p:spPr>
          <a:xfrm>
            <a:off x="9655710" y="4991100"/>
            <a:ext cx="7055477" cy="8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Fira Sans"/>
              </a:rPr>
              <a:t>Diagramme de gantt</a:t>
            </a:r>
          </a:p>
          <a:p>
            <a:pPr marL="0" lvl="0" indent="0">
              <a:lnSpc>
                <a:spcPts val="336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Fira San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F23984-6C66-DDBD-B6E5-0182BCEE0765}"/>
              </a:ext>
            </a:extLst>
          </p:cNvPr>
          <p:cNvSpPr txBox="1"/>
          <p:nvPr/>
        </p:nvSpPr>
        <p:spPr>
          <a:xfrm>
            <a:off x="17259300" y="9563100"/>
            <a:ext cx="91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44654" y="-95667"/>
            <a:ext cx="12351150" cy="10478334"/>
          </a:xfrm>
          <a:custGeom>
            <a:avLst/>
            <a:gdLst/>
            <a:ahLst/>
            <a:cxnLst/>
            <a:rect l="l" t="t" r="r" b="b"/>
            <a:pathLst>
              <a:path w="12351150" h="10478334">
                <a:moveTo>
                  <a:pt x="12351150" y="0"/>
                </a:moveTo>
                <a:lnTo>
                  <a:pt x="0" y="0"/>
                </a:lnTo>
                <a:lnTo>
                  <a:pt x="0" y="10478334"/>
                </a:lnTo>
                <a:lnTo>
                  <a:pt x="12351150" y="10478334"/>
                </a:lnTo>
                <a:lnTo>
                  <a:pt x="12351150" y="0"/>
                </a:lnTo>
                <a:close/>
              </a:path>
            </a:pathLst>
          </a:custGeom>
          <a:blipFill>
            <a:blip r:embed="rId2"/>
            <a:stretch>
              <a:fillRect l="-13115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5209752" y="-501665"/>
            <a:ext cx="7258895" cy="11290329"/>
            <a:chOff x="0" y="0"/>
            <a:chExt cx="4076076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76076" cy="6339840"/>
            </a:xfrm>
            <a:custGeom>
              <a:avLst/>
              <a:gdLst/>
              <a:ahLst/>
              <a:cxnLst/>
              <a:rect l="l" t="t" r="r" b="b"/>
              <a:pathLst>
                <a:path w="4076076" h="6339840">
                  <a:moveTo>
                    <a:pt x="4076076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4076076" y="6339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058400" y="4381500"/>
            <a:ext cx="5973599" cy="112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17"/>
              </a:lnSpc>
              <a:spcBef>
                <a:spcPct val="0"/>
              </a:spcBef>
            </a:pPr>
            <a:r>
              <a:rPr lang="en-US" sz="7925" dirty="0">
                <a:solidFill>
                  <a:srgbClr val="000000"/>
                </a:solidFill>
                <a:latin typeface="Fira Sans Semi-Bold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9DADE2-D6E7-C7FE-303C-0B63388D2DC5}"/>
              </a:ext>
            </a:extLst>
          </p:cNvPr>
          <p:cNvSpPr txBox="1"/>
          <p:nvPr/>
        </p:nvSpPr>
        <p:spPr>
          <a:xfrm>
            <a:off x="17259300" y="9563100"/>
            <a:ext cx="91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5501591" y="2073413"/>
            <a:ext cx="7284818" cy="4687520"/>
            <a:chOff x="0" y="0"/>
            <a:chExt cx="8348715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48714" cy="5372100"/>
            </a:xfrm>
            <a:custGeom>
              <a:avLst/>
              <a:gdLst/>
              <a:ahLst/>
              <a:cxnLst/>
              <a:rect l="l" t="t" r="r" b="b"/>
              <a:pathLst>
                <a:path w="8348714" h="5372100">
                  <a:moveTo>
                    <a:pt x="679804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798045" y="5372100"/>
                  </a:lnTo>
                  <a:lnTo>
                    <a:pt x="8348714" y="2686050"/>
                  </a:lnTo>
                  <a:lnTo>
                    <a:pt x="6798045" y="0"/>
                  </a:lnTo>
                  <a:close/>
                </a:path>
              </a:pathLst>
            </a:custGeom>
            <a:solidFill>
              <a:srgbClr val="86C7ED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457200" y="4799380"/>
            <a:ext cx="7284818" cy="4687520"/>
            <a:chOff x="0" y="0"/>
            <a:chExt cx="8348715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348714" cy="5372100"/>
            </a:xfrm>
            <a:custGeom>
              <a:avLst/>
              <a:gdLst/>
              <a:ahLst/>
              <a:cxnLst/>
              <a:rect l="l" t="t" r="r" b="b"/>
              <a:pathLst>
                <a:path w="8348714" h="5372100">
                  <a:moveTo>
                    <a:pt x="679804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798045" y="5372100"/>
                  </a:lnTo>
                  <a:lnTo>
                    <a:pt x="8348714" y="2686050"/>
                  </a:lnTo>
                  <a:lnTo>
                    <a:pt x="6798045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0591800" y="4799380"/>
            <a:ext cx="7284818" cy="4687520"/>
            <a:chOff x="0" y="0"/>
            <a:chExt cx="8348715" cy="537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48714" cy="5372100"/>
            </a:xfrm>
            <a:custGeom>
              <a:avLst/>
              <a:gdLst/>
              <a:ahLst/>
              <a:cxnLst/>
              <a:rect l="l" t="t" r="r" b="b"/>
              <a:pathLst>
                <a:path w="8348714" h="5372100">
                  <a:moveTo>
                    <a:pt x="679804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798045" y="5372100"/>
                  </a:lnTo>
                  <a:lnTo>
                    <a:pt x="8348714" y="2686050"/>
                  </a:lnTo>
                  <a:lnTo>
                    <a:pt x="6798045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8" name="AutoShape 8"/>
          <p:cNvSpPr/>
          <p:nvPr/>
        </p:nvSpPr>
        <p:spPr>
          <a:xfrm>
            <a:off x="0" y="10052064"/>
            <a:ext cx="18288000" cy="234936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fr-FR"/>
          </a:p>
        </p:txBody>
      </p:sp>
      <p:sp>
        <p:nvSpPr>
          <p:cNvPr id="15" name="Freeform 15"/>
          <p:cNvSpPr/>
          <p:nvPr/>
        </p:nvSpPr>
        <p:spPr>
          <a:xfrm>
            <a:off x="1028700" y="820239"/>
            <a:ext cx="1214389" cy="693376"/>
          </a:xfrm>
          <a:custGeom>
            <a:avLst/>
            <a:gdLst/>
            <a:ahLst/>
            <a:cxnLst/>
            <a:rect l="l" t="t" r="r" b="b"/>
            <a:pathLst>
              <a:path w="1214389" h="693376">
                <a:moveTo>
                  <a:pt x="0" y="0"/>
                </a:moveTo>
                <a:lnTo>
                  <a:pt x="1214389" y="0"/>
                </a:lnTo>
                <a:lnTo>
                  <a:pt x="1214389" y="693376"/>
                </a:lnTo>
                <a:lnTo>
                  <a:pt x="0" y="693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2468776" y="772614"/>
            <a:ext cx="7505706" cy="91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67"/>
              </a:lnSpc>
              <a:spcBef>
                <a:spcPct val="0"/>
              </a:spcBef>
            </a:pPr>
            <a:r>
              <a:rPr lang="en-US" sz="6425">
                <a:solidFill>
                  <a:srgbClr val="000000"/>
                </a:solidFill>
                <a:latin typeface="Fira Sans Semi-Bold"/>
              </a:rPr>
              <a:t>Problématique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1704E4C-D273-4251-6BF0-4E35C1ABF381}"/>
              </a:ext>
            </a:extLst>
          </p:cNvPr>
          <p:cNvSpPr txBox="1"/>
          <p:nvPr/>
        </p:nvSpPr>
        <p:spPr>
          <a:xfrm>
            <a:off x="6221629" y="3370325"/>
            <a:ext cx="914400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5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Gestion des volumes de données de vente</a:t>
            </a:r>
          </a:p>
          <a:p>
            <a:r>
              <a:rPr lang="fr-FR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Diversité des sources de données</a:t>
            </a:r>
          </a:p>
          <a:p>
            <a:r>
              <a:rPr lang="fr-FR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Identification des informations pertinentes</a:t>
            </a:r>
            <a:endParaRPr lang="fr-FR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9CE2212-D3FE-FF3A-FE95-C33E5D6D130B}"/>
              </a:ext>
            </a:extLst>
          </p:cNvPr>
          <p:cNvSpPr txBox="1"/>
          <p:nvPr/>
        </p:nvSpPr>
        <p:spPr>
          <a:xfrm>
            <a:off x="1028700" y="6702850"/>
            <a:ext cx="9144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5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Compétences spécifiques en analyse de données</a:t>
            </a:r>
          </a:p>
          <a:p>
            <a:r>
              <a:rPr lang="fr-FR" sz="25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Volume massif de données</a:t>
            </a:r>
          </a:p>
          <a:p>
            <a:r>
              <a:rPr lang="fr-FR" sz="25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Analyse en temps réel</a:t>
            </a:r>
            <a:endParaRPr lang="fr-FR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B5ED225-9BBD-0843-5311-8625EA5447A2}"/>
              </a:ext>
            </a:extLst>
          </p:cNvPr>
          <p:cNvSpPr txBox="1"/>
          <p:nvPr/>
        </p:nvSpPr>
        <p:spPr>
          <a:xfrm>
            <a:off x="12496800" y="6540329"/>
            <a:ext cx="48768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5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Exploitation des données</a:t>
            </a:r>
          </a:p>
          <a:p>
            <a:r>
              <a:rPr lang="fr-FR" sz="25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Analyse détaillée</a:t>
            </a:r>
          </a:p>
          <a:p>
            <a:r>
              <a:rPr lang="fr-FR" sz="25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Décisions éclairées</a:t>
            </a:r>
            <a:endParaRPr lang="fr-FR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8B303BD-EDF7-86DC-595A-3B74429286D8}"/>
              </a:ext>
            </a:extLst>
          </p:cNvPr>
          <p:cNvSpPr txBox="1"/>
          <p:nvPr/>
        </p:nvSpPr>
        <p:spPr>
          <a:xfrm>
            <a:off x="17259300" y="9563100"/>
            <a:ext cx="91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1772715" y="-3398818"/>
            <a:ext cx="15839149" cy="6226137"/>
            <a:chOff x="0" y="0"/>
            <a:chExt cx="13666499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66499" cy="5372100"/>
            </a:xfrm>
            <a:custGeom>
              <a:avLst/>
              <a:gdLst/>
              <a:ahLst/>
              <a:cxnLst/>
              <a:rect l="l" t="t" r="r" b="b"/>
              <a:pathLst>
                <a:path w="13666499" h="5372100">
                  <a:moveTo>
                    <a:pt x="12115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2115829" y="5372100"/>
                  </a:lnTo>
                  <a:lnTo>
                    <a:pt x="13666499" y="2686050"/>
                  </a:lnTo>
                  <a:lnTo>
                    <a:pt x="12115829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981416"/>
            <a:ext cx="9298587" cy="1104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Fira Sans Medium"/>
              </a:rPr>
              <a:t>Cahier de charge</a:t>
            </a:r>
          </a:p>
        </p:txBody>
      </p:sp>
      <p:sp>
        <p:nvSpPr>
          <p:cNvPr id="14" name="Freeform 14"/>
          <p:cNvSpPr/>
          <p:nvPr/>
        </p:nvSpPr>
        <p:spPr>
          <a:xfrm flipV="1">
            <a:off x="9476781" y="-3398818"/>
            <a:ext cx="10904544" cy="6226137"/>
          </a:xfrm>
          <a:custGeom>
            <a:avLst/>
            <a:gdLst/>
            <a:ahLst/>
            <a:cxnLst/>
            <a:rect l="l" t="t" r="r" b="b"/>
            <a:pathLst>
              <a:path w="10904544" h="6226137">
                <a:moveTo>
                  <a:pt x="0" y="6226136"/>
                </a:moveTo>
                <a:lnTo>
                  <a:pt x="10904544" y="6226136"/>
                </a:lnTo>
                <a:lnTo>
                  <a:pt x="10904544" y="0"/>
                </a:lnTo>
                <a:lnTo>
                  <a:pt x="0" y="0"/>
                </a:lnTo>
                <a:lnTo>
                  <a:pt x="0" y="622613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5"/>
          <p:cNvSpPr/>
          <p:nvPr/>
        </p:nvSpPr>
        <p:spPr>
          <a:xfrm>
            <a:off x="1028700" y="4368618"/>
            <a:ext cx="577161" cy="755806"/>
          </a:xfrm>
          <a:custGeom>
            <a:avLst/>
            <a:gdLst/>
            <a:ahLst/>
            <a:cxnLst/>
            <a:rect l="l" t="t" r="r" b="b"/>
            <a:pathLst>
              <a:path w="577161" h="755806">
                <a:moveTo>
                  <a:pt x="0" y="0"/>
                </a:moveTo>
                <a:lnTo>
                  <a:pt x="577160" y="0"/>
                </a:lnTo>
                <a:lnTo>
                  <a:pt x="577160" y="755806"/>
                </a:lnTo>
                <a:lnTo>
                  <a:pt x="0" y="755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Freeform 16"/>
          <p:cNvSpPr/>
          <p:nvPr/>
        </p:nvSpPr>
        <p:spPr>
          <a:xfrm>
            <a:off x="1038697" y="6057900"/>
            <a:ext cx="529064" cy="755806"/>
          </a:xfrm>
          <a:custGeom>
            <a:avLst/>
            <a:gdLst/>
            <a:ahLst/>
            <a:cxnLst/>
            <a:rect l="l" t="t" r="r" b="b"/>
            <a:pathLst>
              <a:path w="529064" h="755806">
                <a:moveTo>
                  <a:pt x="0" y="0"/>
                </a:moveTo>
                <a:lnTo>
                  <a:pt x="529064" y="0"/>
                </a:lnTo>
                <a:lnTo>
                  <a:pt x="529064" y="755806"/>
                </a:lnTo>
                <a:lnTo>
                  <a:pt x="0" y="755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7" name="Freeform 17"/>
          <p:cNvSpPr/>
          <p:nvPr/>
        </p:nvSpPr>
        <p:spPr>
          <a:xfrm>
            <a:off x="1081887" y="7658100"/>
            <a:ext cx="557319" cy="696649"/>
          </a:xfrm>
          <a:custGeom>
            <a:avLst/>
            <a:gdLst/>
            <a:ahLst/>
            <a:cxnLst/>
            <a:rect l="l" t="t" r="r" b="b"/>
            <a:pathLst>
              <a:path w="557319" h="696649">
                <a:moveTo>
                  <a:pt x="0" y="0"/>
                </a:moveTo>
                <a:lnTo>
                  <a:pt x="557320" y="0"/>
                </a:lnTo>
                <a:lnTo>
                  <a:pt x="557320" y="696650"/>
                </a:lnTo>
                <a:lnTo>
                  <a:pt x="0" y="6966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48CC82-7947-F05F-FE82-CBA6C54D12A5}"/>
              </a:ext>
            </a:extLst>
          </p:cNvPr>
          <p:cNvSpPr txBox="1"/>
          <p:nvPr/>
        </p:nvSpPr>
        <p:spPr>
          <a:xfrm>
            <a:off x="2211987" y="4000500"/>
            <a:ext cx="16230600" cy="4591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fr-F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Visualisation détaillée des performances commerciales pour guider les stratégies.</a:t>
            </a:r>
          </a:p>
          <a:p>
            <a:pPr>
              <a:lnSpc>
                <a:spcPct val="200000"/>
              </a:lnSpc>
            </a:pPr>
            <a:r>
              <a:rPr lang="fr-F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Analyse des transactions incluant la quantité d'articles et chiffre d'affaires net.</a:t>
            </a:r>
          </a:p>
          <a:p>
            <a:pPr>
              <a:lnSpc>
                <a:spcPct val="200000"/>
              </a:lnSpc>
            </a:pPr>
            <a:r>
              <a:rPr lang="fr-F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Identification précise des produits les plus achetés pour comprendre les tendances.</a:t>
            </a:r>
          </a:p>
          <a:p>
            <a:pPr>
              <a:lnSpc>
                <a:spcPct val="200000"/>
              </a:lnSpc>
            </a:pPr>
            <a:r>
              <a:rPr lang="fr-F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Tableau de bord interactif sur les retours clients, détaillant produits, quantités, remboursements et taux de remboursement.</a:t>
            </a:r>
          </a:p>
          <a:p>
            <a:pPr>
              <a:lnSpc>
                <a:spcPct val="200000"/>
              </a:lnSpc>
            </a:pPr>
            <a:r>
              <a:rPr lang="fr-F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Comparaison temporelle entre remboursements et revenus bruts par durée de temps.</a:t>
            </a:r>
          </a:p>
          <a:p>
            <a:pPr>
              <a:lnSpc>
                <a:spcPct val="200000"/>
              </a:lnSpc>
            </a:pPr>
            <a:r>
              <a:rPr lang="fr-F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Analyse centrée sur les clients, évaluant leur rentabilité et présentant le nombre total de clients.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D96905D-640D-6E12-C4C6-F72BF452C819}"/>
              </a:ext>
            </a:extLst>
          </p:cNvPr>
          <p:cNvSpPr txBox="1"/>
          <p:nvPr/>
        </p:nvSpPr>
        <p:spPr>
          <a:xfrm>
            <a:off x="17259300" y="9563100"/>
            <a:ext cx="91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983875" y="-3866040"/>
            <a:ext cx="4963124" cy="5502224"/>
            <a:chOff x="0" y="0"/>
            <a:chExt cx="4845749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45749" cy="5372100"/>
            </a:xfrm>
            <a:custGeom>
              <a:avLst/>
              <a:gdLst/>
              <a:ahLst/>
              <a:cxnLst/>
              <a:rect l="l" t="t" r="r" b="b"/>
              <a:pathLst>
                <a:path w="4845749" h="5372100">
                  <a:moveTo>
                    <a:pt x="329507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295079" y="5372100"/>
                  </a:lnTo>
                  <a:lnTo>
                    <a:pt x="4845749" y="2686050"/>
                  </a:lnTo>
                  <a:lnTo>
                    <a:pt x="3295079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-2764207" y="-3000664"/>
            <a:ext cx="18492627" cy="5502224"/>
            <a:chOff x="0" y="0"/>
            <a:chExt cx="18055289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055289" cy="5372100"/>
            </a:xfrm>
            <a:custGeom>
              <a:avLst/>
              <a:gdLst/>
              <a:ahLst/>
              <a:cxnLst/>
              <a:rect l="l" t="t" r="r" b="b"/>
              <a:pathLst>
                <a:path w="18055289" h="5372100">
                  <a:moveTo>
                    <a:pt x="1650461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6504619" y="5372100"/>
                  </a:lnTo>
                  <a:lnTo>
                    <a:pt x="18055289" y="2686050"/>
                  </a:lnTo>
                  <a:lnTo>
                    <a:pt x="16504619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07010" y="738387"/>
            <a:ext cx="17030700" cy="1083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Fira Sans Medium"/>
              </a:rPr>
              <a:t>Besoins fonctionnels &amp; non fonctionnels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670E0F5-904A-504E-88DE-570DEECDB0F8}"/>
              </a:ext>
            </a:extLst>
          </p:cNvPr>
          <p:cNvSpPr txBox="1"/>
          <p:nvPr/>
        </p:nvSpPr>
        <p:spPr>
          <a:xfrm>
            <a:off x="1418372" y="5150805"/>
            <a:ext cx="5334000" cy="2566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27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Besoins Fonctionnels 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Une visualisation des ventes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Des analyses financières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Une analyse des retours clients </a:t>
            </a:r>
            <a:endParaRPr lang="fr-FR" sz="2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Segoe UI Symbol" panose="020B0502040204020203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Une analyse globale sur les clients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CEC321F-19C8-1438-4D8E-A7B36512FFAE}"/>
              </a:ext>
            </a:extLst>
          </p:cNvPr>
          <p:cNvSpPr txBox="1"/>
          <p:nvPr/>
        </p:nvSpPr>
        <p:spPr>
          <a:xfrm>
            <a:off x="11535628" y="5150805"/>
            <a:ext cx="5334000" cy="2566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27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Besoins non Fonctionnels 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L’</a:t>
            </a:r>
            <a:r>
              <a:rPr lang="fr-FR" sz="25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</a:t>
            </a:r>
            <a:r>
              <a:rPr lang="fr-FR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rgonomie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25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La fiabilité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L’efficacité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25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La portabilité</a:t>
            </a:r>
            <a:endParaRPr lang="fr-FR" sz="2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AutoShape 2" descr="Business, circle, income, increase, office, profit, sales icon ">
            <a:extLst>
              <a:ext uri="{FF2B5EF4-FFF2-40B4-BE49-F238E27FC236}">
                <a16:creationId xmlns:a16="http://schemas.microsoft.com/office/drawing/2014/main" id="{52245252-585C-072D-0100-E68D4C29F2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14859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Graphique 7" descr="Magasin avec un remplissage uni">
            <a:extLst>
              <a:ext uri="{FF2B5EF4-FFF2-40B4-BE49-F238E27FC236}">
                <a16:creationId xmlns:a16="http://schemas.microsoft.com/office/drawing/2014/main" id="{88E9E4C4-0F15-EA95-2973-F7BC1FC93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4238" y="4914900"/>
            <a:ext cx="3037962" cy="303796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F5C8811-B074-AD33-32D1-AE4BFB2BB4F2}"/>
              </a:ext>
            </a:extLst>
          </p:cNvPr>
          <p:cNvSpPr txBox="1"/>
          <p:nvPr/>
        </p:nvSpPr>
        <p:spPr>
          <a:xfrm>
            <a:off x="17259300" y="9563100"/>
            <a:ext cx="91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587123" y="-2751112"/>
            <a:ext cx="7395802" cy="5502224"/>
            <a:chOff x="0" y="0"/>
            <a:chExt cx="7220896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20896" cy="5372100"/>
            </a:xfrm>
            <a:custGeom>
              <a:avLst/>
              <a:gdLst/>
              <a:ahLst/>
              <a:cxnLst/>
              <a:rect l="l" t="t" r="r" b="b"/>
              <a:pathLst>
                <a:path w="7220896" h="5372100">
                  <a:moveTo>
                    <a:pt x="567022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670226" y="5372100"/>
                  </a:lnTo>
                  <a:lnTo>
                    <a:pt x="7220896" y="2686050"/>
                  </a:lnTo>
                  <a:lnTo>
                    <a:pt x="5670226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1621759" y="-1739113"/>
            <a:ext cx="2929239" cy="3013773"/>
            <a:chOff x="0" y="0"/>
            <a:chExt cx="5221416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21416" cy="5372100"/>
            </a:xfrm>
            <a:custGeom>
              <a:avLst/>
              <a:gdLst/>
              <a:ahLst/>
              <a:cxnLst/>
              <a:rect l="l" t="t" r="r" b="b"/>
              <a:pathLst>
                <a:path w="5221416" h="5372100">
                  <a:moveTo>
                    <a:pt x="367074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70746" y="5372100"/>
                  </a:lnTo>
                  <a:lnTo>
                    <a:pt x="5221416" y="2686050"/>
                  </a:lnTo>
                  <a:lnTo>
                    <a:pt x="3670746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1643644" y="9951501"/>
            <a:ext cx="17768494" cy="1949023"/>
            <a:chOff x="0" y="0"/>
            <a:chExt cx="48975363" cy="537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975364" cy="5372100"/>
            </a:xfrm>
            <a:custGeom>
              <a:avLst/>
              <a:gdLst/>
              <a:ahLst/>
              <a:cxnLst/>
              <a:rect l="l" t="t" r="r" b="b"/>
              <a:pathLst>
                <a:path w="48975364" h="5372100">
                  <a:moveTo>
                    <a:pt x="4742469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7424693" y="5372100"/>
                  </a:lnTo>
                  <a:lnTo>
                    <a:pt x="48975364" y="2686050"/>
                  </a:lnTo>
                  <a:lnTo>
                    <a:pt x="47424693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8" name="Freeform 8"/>
          <p:cNvSpPr/>
          <p:nvPr/>
        </p:nvSpPr>
        <p:spPr>
          <a:xfrm>
            <a:off x="567699" y="3195305"/>
            <a:ext cx="17152603" cy="5284498"/>
          </a:xfrm>
          <a:custGeom>
            <a:avLst/>
            <a:gdLst/>
            <a:ahLst/>
            <a:cxnLst/>
            <a:rect l="l" t="t" r="r" b="b"/>
            <a:pathLst>
              <a:path w="17152603" h="5284498">
                <a:moveTo>
                  <a:pt x="0" y="0"/>
                </a:moveTo>
                <a:lnTo>
                  <a:pt x="17152602" y="0"/>
                </a:lnTo>
                <a:lnTo>
                  <a:pt x="17152602" y="5284497"/>
                </a:lnTo>
                <a:lnTo>
                  <a:pt x="0" y="5284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3" r="-383" b="-693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622417" y="711415"/>
            <a:ext cx="9648086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260"/>
              </a:lnSpc>
              <a:spcBef>
                <a:spcPct val="0"/>
              </a:spcBef>
            </a:pPr>
            <a:r>
              <a:rPr lang="en-US" sz="5900" dirty="0">
                <a:solidFill>
                  <a:srgbClr val="000000"/>
                </a:solidFill>
                <a:latin typeface="Fira Sans Semi-Bold"/>
              </a:rPr>
              <a:t>Diagramme de gantt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E5B8DB0-014E-3653-39CE-EE2FD11689E1}"/>
              </a:ext>
            </a:extLst>
          </p:cNvPr>
          <p:cNvSpPr txBox="1"/>
          <p:nvPr/>
        </p:nvSpPr>
        <p:spPr>
          <a:xfrm>
            <a:off x="17259300" y="9563100"/>
            <a:ext cx="91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587123" y="-2751112"/>
            <a:ext cx="7395802" cy="5502224"/>
            <a:chOff x="0" y="0"/>
            <a:chExt cx="7220896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20896" cy="5372100"/>
            </a:xfrm>
            <a:custGeom>
              <a:avLst/>
              <a:gdLst/>
              <a:ahLst/>
              <a:cxnLst/>
              <a:rect l="l" t="t" r="r" b="b"/>
              <a:pathLst>
                <a:path w="7220896" h="5372100">
                  <a:moveTo>
                    <a:pt x="567022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670226" y="5372100"/>
                  </a:lnTo>
                  <a:lnTo>
                    <a:pt x="7220896" y="2686050"/>
                  </a:lnTo>
                  <a:lnTo>
                    <a:pt x="5670226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62000" y="914400"/>
            <a:ext cx="11849100" cy="998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260"/>
              </a:lnSpc>
              <a:spcBef>
                <a:spcPct val="0"/>
              </a:spcBef>
            </a:pPr>
            <a:r>
              <a:rPr lang="en-US" sz="5900" dirty="0">
                <a:solidFill>
                  <a:srgbClr val="000000"/>
                </a:solidFill>
                <a:latin typeface="Fira Sans Semi-Bold"/>
              </a:rPr>
              <a:t>Conception &amp; Modélisation finale</a:t>
            </a:r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11621759" y="-1739113"/>
            <a:ext cx="2929239" cy="3013773"/>
            <a:chOff x="0" y="0"/>
            <a:chExt cx="5221416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21416" cy="5372100"/>
            </a:xfrm>
            <a:custGeom>
              <a:avLst/>
              <a:gdLst/>
              <a:ahLst/>
              <a:cxnLst/>
              <a:rect l="l" t="t" r="r" b="b"/>
              <a:pathLst>
                <a:path w="5221416" h="5372100">
                  <a:moveTo>
                    <a:pt x="367074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70746" y="5372100"/>
                  </a:lnTo>
                  <a:lnTo>
                    <a:pt x="5221416" y="2686050"/>
                  </a:lnTo>
                  <a:lnTo>
                    <a:pt x="3670746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-1643644" y="9951501"/>
            <a:ext cx="17768494" cy="1949023"/>
            <a:chOff x="0" y="0"/>
            <a:chExt cx="48975363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975364" cy="5372100"/>
            </a:xfrm>
            <a:custGeom>
              <a:avLst/>
              <a:gdLst/>
              <a:ahLst/>
              <a:cxnLst/>
              <a:rect l="l" t="t" r="r" b="b"/>
              <a:pathLst>
                <a:path w="48975364" h="5372100">
                  <a:moveTo>
                    <a:pt x="4742469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7424693" y="5372100"/>
                  </a:lnTo>
                  <a:lnTo>
                    <a:pt x="48975364" y="2686050"/>
                  </a:lnTo>
                  <a:lnTo>
                    <a:pt x="47424693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9" name="Image 8" descr="Une image contenant texte, capture d’écran, diagramme, Plan&#10;&#10;Description générée automatiquement">
            <a:extLst>
              <a:ext uri="{FF2B5EF4-FFF2-40B4-BE49-F238E27FC236}">
                <a16:creationId xmlns:a16="http://schemas.microsoft.com/office/drawing/2014/main" id="{0E117B30-B751-7471-67B7-01B47C4EA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77743"/>
            <a:ext cx="11492250" cy="716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7309D7-377A-6E76-DCEC-03DEA50FD588}"/>
              </a:ext>
            </a:extLst>
          </p:cNvPr>
          <p:cNvSpPr txBox="1"/>
          <p:nvPr/>
        </p:nvSpPr>
        <p:spPr>
          <a:xfrm>
            <a:off x="17259300" y="9563100"/>
            <a:ext cx="91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268158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76055" y="-1177602"/>
            <a:ext cx="9852713" cy="11676274"/>
            <a:chOff x="0" y="0"/>
            <a:chExt cx="13136951" cy="15568366"/>
          </a:xfrm>
        </p:grpSpPr>
        <p:sp>
          <p:nvSpPr>
            <p:cNvPr id="3" name="Freeform 3"/>
            <p:cNvSpPr/>
            <p:nvPr/>
          </p:nvSpPr>
          <p:spPr>
            <a:xfrm flipV="1">
              <a:off x="0" y="0"/>
              <a:ext cx="10199044" cy="5823319"/>
            </a:xfrm>
            <a:custGeom>
              <a:avLst/>
              <a:gdLst/>
              <a:ahLst/>
              <a:cxnLst/>
              <a:rect l="l" t="t" r="r" b="b"/>
              <a:pathLst>
                <a:path w="10199044" h="5823319">
                  <a:moveTo>
                    <a:pt x="0" y="5823319"/>
                  </a:moveTo>
                  <a:lnTo>
                    <a:pt x="10199044" y="5823319"/>
                  </a:lnTo>
                  <a:lnTo>
                    <a:pt x="10199044" y="0"/>
                  </a:lnTo>
                  <a:lnTo>
                    <a:pt x="0" y="0"/>
                  </a:lnTo>
                  <a:lnTo>
                    <a:pt x="0" y="582331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1576"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4" name="Group 4"/>
            <p:cNvGrpSpPr/>
            <p:nvPr/>
          </p:nvGrpSpPr>
          <p:grpSpPr>
            <a:xfrm rot="-10800000">
              <a:off x="2115666" y="3513875"/>
              <a:ext cx="11021285" cy="12054491"/>
              <a:chOff x="0" y="0"/>
              <a:chExt cx="4911651" cy="53721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911651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911651" h="5372100">
                    <a:moveTo>
                      <a:pt x="336098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360981" y="5372100"/>
                    </a:lnTo>
                    <a:lnTo>
                      <a:pt x="4911651" y="2686050"/>
                    </a:lnTo>
                    <a:lnTo>
                      <a:pt x="336098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6" name="TextBox 6"/>
          <p:cNvSpPr txBox="1"/>
          <p:nvPr/>
        </p:nvSpPr>
        <p:spPr>
          <a:xfrm>
            <a:off x="1028700" y="914400"/>
            <a:ext cx="9648086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260"/>
              </a:lnSpc>
              <a:spcBef>
                <a:spcPct val="0"/>
              </a:spcBef>
            </a:pPr>
            <a:r>
              <a:rPr lang="en-US" sz="5900" dirty="0">
                <a:solidFill>
                  <a:srgbClr val="000000"/>
                </a:solidFill>
                <a:latin typeface="Fira Sans Semi-Bold"/>
              </a:rPr>
              <a:t>Réalisation (Outils Utilisés)</a:t>
            </a:r>
          </a:p>
        </p:txBody>
      </p:sp>
      <p:sp>
        <p:nvSpPr>
          <p:cNvPr id="8" name="33">
            <a:extLst>
              <a:ext uri="{FF2B5EF4-FFF2-40B4-BE49-F238E27FC236}">
                <a16:creationId xmlns:a16="http://schemas.microsoft.com/office/drawing/2014/main" id="{89B4A8C1-394F-B8F3-65CE-27703FD8A8B2}"/>
              </a:ext>
            </a:extLst>
          </p:cNvPr>
          <p:cNvSpPr/>
          <p:nvPr/>
        </p:nvSpPr>
        <p:spPr bwMode="auto">
          <a:xfrm>
            <a:off x="7814625" y="4985107"/>
            <a:ext cx="2176980" cy="1957217"/>
          </a:xfrm>
          <a:custGeom>
            <a:avLst/>
            <a:gdLst>
              <a:gd name="T0" fmla="*/ 1481139 w 145"/>
              <a:gd name="T1" fmla="*/ 754961 h 143"/>
              <a:gd name="T2" fmla="*/ 1358562 w 145"/>
              <a:gd name="T3" fmla="*/ 897792 h 143"/>
              <a:gd name="T4" fmla="*/ 81718 w 145"/>
              <a:gd name="T5" fmla="*/ 1458912 h 143"/>
              <a:gd name="T6" fmla="*/ 20430 w 145"/>
              <a:gd name="T7" fmla="*/ 1438508 h 143"/>
              <a:gd name="T8" fmla="*/ 0 w 145"/>
              <a:gd name="T9" fmla="*/ 1377295 h 143"/>
              <a:gd name="T10" fmla="*/ 61289 w 145"/>
              <a:gd name="T11" fmla="*/ 1101836 h 143"/>
              <a:gd name="T12" fmla="*/ 510738 w 145"/>
              <a:gd name="T13" fmla="*/ 744759 h 143"/>
              <a:gd name="T14" fmla="*/ 214510 w 145"/>
              <a:gd name="T15" fmla="*/ 448896 h 143"/>
              <a:gd name="T16" fmla="*/ 296228 w 145"/>
              <a:gd name="T17" fmla="*/ 81617 h 143"/>
              <a:gd name="T18" fmla="*/ 367731 w 145"/>
              <a:gd name="T19" fmla="*/ 10202 h 143"/>
              <a:gd name="T20" fmla="*/ 449449 w 145"/>
              <a:gd name="T21" fmla="*/ 30607 h 143"/>
              <a:gd name="T22" fmla="*/ 1409636 w 145"/>
              <a:gd name="T23" fmla="*/ 622333 h 143"/>
              <a:gd name="T24" fmla="*/ 1481139 w 145"/>
              <a:gd name="T25" fmla="*/ 754961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45"/>
              <a:gd name="T40" fmla="*/ 0 h 143"/>
              <a:gd name="T41" fmla="*/ 145 w 145"/>
              <a:gd name="T42" fmla="*/ 143 h 14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1F5786"/>
          </a:solidFill>
          <a:ln>
            <a:noFill/>
          </a:ln>
        </p:spPr>
        <p:txBody>
          <a:bodyPr lIns="91404" tIns="45718" rIns="91404" bIns="45718" anchor="ctr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9" name="22">
            <a:extLst>
              <a:ext uri="{FF2B5EF4-FFF2-40B4-BE49-F238E27FC236}">
                <a16:creationId xmlns:a16="http://schemas.microsoft.com/office/drawing/2014/main" id="{5CBE206F-3FBF-DB92-9AD9-8B5CA86840DB}"/>
              </a:ext>
            </a:extLst>
          </p:cNvPr>
          <p:cNvSpPr/>
          <p:nvPr/>
        </p:nvSpPr>
        <p:spPr bwMode="auto">
          <a:xfrm>
            <a:off x="6857284" y="5100279"/>
            <a:ext cx="1903981" cy="1697393"/>
          </a:xfrm>
          <a:custGeom>
            <a:avLst/>
            <a:gdLst>
              <a:gd name="T0" fmla="*/ 1295400 w 127"/>
              <a:gd name="T1" fmla="*/ 653027 h 124"/>
              <a:gd name="T2" fmla="*/ 1193400 w 127"/>
              <a:gd name="T3" fmla="*/ 775469 h 124"/>
              <a:gd name="T4" fmla="*/ 81600 w 127"/>
              <a:gd name="T5" fmla="*/ 1265239 h 124"/>
              <a:gd name="T6" fmla="*/ 20400 w 127"/>
              <a:gd name="T7" fmla="*/ 1255035 h 124"/>
              <a:gd name="T8" fmla="*/ 10200 w 127"/>
              <a:gd name="T9" fmla="*/ 1204018 h 124"/>
              <a:gd name="T10" fmla="*/ 61200 w 127"/>
              <a:gd name="T11" fmla="*/ 959133 h 124"/>
              <a:gd name="T12" fmla="*/ 397800 w 127"/>
              <a:gd name="T13" fmla="*/ 632620 h 124"/>
              <a:gd name="T14" fmla="*/ 193800 w 127"/>
              <a:gd name="T15" fmla="*/ 387735 h 124"/>
              <a:gd name="T16" fmla="*/ 265200 w 127"/>
              <a:gd name="T17" fmla="*/ 61221 h 124"/>
              <a:gd name="T18" fmla="*/ 326400 w 127"/>
              <a:gd name="T19" fmla="*/ 10204 h 124"/>
              <a:gd name="T20" fmla="*/ 397800 w 127"/>
              <a:gd name="T21" fmla="*/ 20407 h 124"/>
              <a:gd name="T22" fmla="*/ 1234200 w 127"/>
              <a:gd name="T23" fmla="*/ 530584 h 124"/>
              <a:gd name="T24" fmla="*/ 1295400 w 127"/>
              <a:gd name="T25" fmla="*/ 653027 h 1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27"/>
              <a:gd name="T40" fmla="*/ 0 h 124"/>
              <a:gd name="T41" fmla="*/ 127 w 127"/>
              <a:gd name="T42" fmla="*/ 124 h 12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lIns="91404" tIns="45718" rIns="91404" bIns="45718" anchor="ctr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10" name="11">
            <a:extLst>
              <a:ext uri="{FF2B5EF4-FFF2-40B4-BE49-F238E27FC236}">
                <a16:creationId xmlns:a16="http://schemas.microsoft.com/office/drawing/2014/main" id="{A13C6242-DFCC-B165-83F8-6F9224FEDC27}"/>
              </a:ext>
            </a:extLst>
          </p:cNvPr>
          <p:cNvSpPr/>
          <p:nvPr/>
        </p:nvSpPr>
        <p:spPr bwMode="auto">
          <a:xfrm>
            <a:off x="6022928" y="5193864"/>
            <a:ext cx="1511985" cy="1397100"/>
          </a:xfrm>
          <a:custGeom>
            <a:avLst/>
            <a:gdLst>
              <a:gd name="T0" fmla="*/ 152777 w 101"/>
              <a:gd name="T1" fmla="*/ 316504 h 102"/>
              <a:gd name="T2" fmla="*/ 213888 w 101"/>
              <a:gd name="T3" fmla="*/ 51049 h 102"/>
              <a:gd name="T4" fmla="*/ 264814 w 101"/>
              <a:gd name="T5" fmla="*/ 10210 h 102"/>
              <a:gd name="T6" fmla="*/ 325925 w 101"/>
              <a:gd name="T7" fmla="*/ 20420 h 102"/>
              <a:gd name="T8" fmla="*/ 967589 w 101"/>
              <a:gd name="T9" fmla="*/ 418602 h 102"/>
              <a:gd name="T10" fmla="*/ 1028700 w 101"/>
              <a:gd name="T11" fmla="*/ 520700 h 102"/>
              <a:gd name="T12" fmla="*/ 957404 w 101"/>
              <a:gd name="T13" fmla="*/ 643218 h 102"/>
              <a:gd name="T14" fmla="*/ 61111 w 101"/>
              <a:gd name="T15" fmla="*/ 1041400 h 102"/>
              <a:gd name="T16" fmla="*/ 20370 w 101"/>
              <a:gd name="T17" fmla="*/ 1031190 h 102"/>
              <a:gd name="T18" fmla="*/ 0 w 101"/>
              <a:gd name="T19" fmla="*/ 990351 h 102"/>
              <a:gd name="T20" fmla="*/ 50926 w 101"/>
              <a:gd name="T21" fmla="*/ 786155 h 102"/>
              <a:gd name="T22" fmla="*/ 152777 w 101"/>
              <a:gd name="T23" fmla="*/ 316504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"/>
              <a:gd name="T37" fmla="*/ 0 h 102"/>
              <a:gd name="T38" fmla="*/ 101 w 101"/>
              <a:gd name="T39" fmla="*/ 102 h 10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1F5786"/>
          </a:solidFill>
          <a:ln>
            <a:noFill/>
          </a:ln>
        </p:spPr>
        <p:txBody>
          <a:bodyPr lIns="91404" tIns="45718" rIns="91404" bIns="45718" anchor="ctr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12" name="66">
            <a:extLst>
              <a:ext uri="{FF2B5EF4-FFF2-40B4-BE49-F238E27FC236}">
                <a16:creationId xmlns:a16="http://schemas.microsoft.com/office/drawing/2014/main" id="{DB33776B-6915-FEB0-4517-681191D8AAE1}"/>
              </a:ext>
            </a:extLst>
          </p:cNvPr>
          <p:cNvSpPr/>
          <p:nvPr/>
        </p:nvSpPr>
        <p:spPr bwMode="auto">
          <a:xfrm flipH="1">
            <a:off x="3993583" y="5629129"/>
            <a:ext cx="2007786" cy="300996"/>
          </a:xfrm>
          <a:custGeom>
            <a:avLst/>
            <a:gdLst>
              <a:gd name="T0" fmla="*/ 0 w 1600200"/>
              <a:gd name="T1" fmla="*/ 287339 h 552450"/>
              <a:gd name="T2" fmla="*/ 273333 w 1600200"/>
              <a:gd name="T3" fmla="*/ 0 h 552450"/>
              <a:gd name="T4" fmla="*/ 2551112 w 1600200"/>
              <a:gd name="T5" fmla="*/ 0 h 552450"/>
              <a:gd name="T6" fmla="*/ 0 60000 65536"/>
              <a:gd name="T7" fmla="*/ 0 60000 65536"/>
              <a:gd name="T8" fmla="*/ 0 60000 65536"/>
              <a:gd name="T9" fmla="*/ 0 w 1600200"/>
              <a:gd name="T10" fmla="*/ 0 h 552450"/>
              <a:gd name="T11" fmla="*/ 1600200 w 1600200"/>
              <a:gd name="T12" fmla="*/ 552450 h 5524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>
            <a:solidFill>
              <a:srgbClr val="1F5786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4" tIns="45718" rIns="91404" bIns="45718" anchor="ctr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13" name="55">
            <a:extLst>
              <a:ext uri="{FF2B5EF4-FFF2-40B4-BE49-F238E27FC236}">
                <a16:creationId xmlns:a16="http://schemas.microsoft.com/office/drawing/2014/main" id="{78A90625-1F9D-97A4-B6A7-6AC4BC76066B}"/>
              </a:ext>
            </a:extLst>
          </p:cNvPr>
          <p:cNvSpPr/>
          <p:nvPr/>
        </p:nvSpPr>
        <p:spPr bwMode="auto">
          <a:xfrm rot="8019628">
            <a:off x="8713932" y="6490753"/>
            <a:ext cx="1517028" cy="1877659"/>
          </a:xfrm>
          <a:custGeom>
            <a:avLst/>
            <a:gdLst>
              <a:gd name="T0" fmla="*/ 0 w 647700"/>
              <a:gd name="T1" fmla="*/ 1001712 h 965200"/>
              <a:gd name="T2" fmla="*/ 105584 w 647700"/>
              <a:gd name="T3" fmla="*/ 540397 h 965200"/>
              <a:gd name="T4" fmla="*/ 673100 w 647700"/>
              <a:gd name="T5" fmla="*/ 0 h 965200"/>
              <a:gd name="T6" fmla="*/ 0 60000 65536"/>
              <a:gd name="T7" fmla="*/ 0 60000 65536"/>
              <a:gd name="T8" fmla="*/ 0 60000 65536"/>
              <a:gd name="T9" fmla="*/ 0 w 647700"/>
              <a:gd name="T10" fmla="*/ 0 h 965200"/>
              <a:gd name="T11" fmla="*/ 647700 w 647700"/>
              <a:gd name="T12" fmla="*/ 965200 h 965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>
            <a:solidFill>
              <a:srgbClr val="1F5786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4" tIns="45718" rIns="91404" bIns="45718" anchor="ctr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16" name="44">
            <a:extLst>
              <a:ext uri="{FF2B5EF4-FFF2-40B4-BE49-F238E27FC236}">
                <a16:creationId xmlns:a16="http://schemas.microsoft.com/office/drawing/2014/main" id="{64B772CF-C99E-5BFC-FE35-26040700D45D}"/>
              </a:ext>
            </a:extLst>
          </p:cNvPr>
          <p:cNvSpPr/>
          <p:nvPr/>
        </p:nvSpPr>
        <p:spPr bwMode="auto">
          <a:xfrm>
            <a:off x="7359797" y="4106802"/>
            <a:ext cx="1267636" cy="1345986"/>
          </a:xfrm>
          <a:custGeom>
            <a:avLst/>
            <a:gdLst>
              <a:gd name="T0" fmla="*/ 0 w 647700"/>
              <a:gd name="T1" fmla="*/ 1003300 h 965200"/>
              <a:gd name="T2" fmla="*/ 105584 w 647700"/>
              <a:gd name="T3" fmla="*/ 541254 h 965200"/>
              <a:gd name="T4" fmla="*/ 673100 w 647700"/>
              <a:gd name="T5" fmla="*/ 0 h 965200"/>
              <a:gd name="T6" fmla="*/ 0 60000 65536"/>
              <a:gd name="T7" fmla="*/ 0 60000 65536"/>
              <a:gd name="T8" fmla="*/ 0 60000 65536"/>
              <a:gd name="T9" fmla="*/ 0 w 647700"/>
              <a:gd name="T10" fmla="*/ 0 h 965200"/>
              <a:gd name="T11" fmla="*/ 647700 w 647700"/>
              <a:gd name="T12" fmla="*/ 965200 h 965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>
            <a:solidFill>
              <a:schemeClr val="accent3">
                <a:lumMod val="60000"/>
                <a:lumOff val="40000"/>
              </a:schemeClr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4" tIns="45718" rIns="91404" bIns="45718" anchor="ctr"/>
          <a:lstStyle/>
          <a:p>
            <a:pPr marL="0" marR="0" lvl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ontserrat" panose="00000500000000000000" charset="0"/>
              <a:cs typeface="+mn-lt"/>
              <a:sym typeface="+mn-lt"/>
            </a:endParaRPr>
          </a:p>
        </p:txBody>
      </p:sp>
      <p:sp>
        <p:nvSpPr>
          <p:cNvPr id="25" name="文本框 4">
            <a:extLst>
              <a:ext uri="{FF2B5EF4-FFF2-40B4-BE49-F238E27FC236}">
                <a16:creationId xmlns:a16="http://schemas.microsoft.com/office/drawing/2014/main" id="{9CFE84CE-CA0D-C165-ABD6-B5CCD1D84369}"/>
              </a:ext>
            </a:extLst>
          </p:cNvPr>
          <p:cNvSpPr txBox="1"/>
          <p:nvPr/>
        </p:nvSpPr>
        <p:spPr>
          <a:xfrm>
            <a:off x="1265904" y="5951015"/>
            <a:ext cx="2450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sym typeface="字魂59号-创粗黑" panose="00000500000000000000" pitchFamily="2" charset="-122"/>
              </a:rPr>
              <a:t>Microsoft Excel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sym typeface="字魂59号-创粗黑" panose="00000500000000000000" pitchFamily="2" charset="-122"/>
            </a:endParaRPr>
          </a:p>
        </p:txBody>
      </p:sp>
      <p:pic>
        <p:nvPicPr>
          <p:cNvPr id="31" name="Image 30" descr="Une image contenant texte, jaune, logo, Police&#10;&#10;Description générée automatiquement">
            <a:extLst>
              <a:ext uri="{FF2B5EF4-FFF2-40B4-BE49-F238E27FC236}">
                <a16:creationId xmlns:a16="http://schemas.microsoft.com/office/drawing/2014/main" id="{5DCF8703-114C-4B86-45B4-845045AC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6" r="12229"/>
          <a:stretch/>
        </p:blipFill>
        <p:spPr bwMode="auto">
          <a:xfrm>
            <a:off x="8758353" y="2126655"/>
            <a:ext cx="2936513" cy="2075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Image 31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A637AA69-8F99-25FC-431B-10A837E67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99" y="4148635"/>
            <a:ext cx="3016976" cy="1505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3" name="文本框 4">
            <a:extLst>
              <a:ext uri="{FF2B5EF4-FFF2-40B4-BE49-F238E27FC236}">
                <a16:creationId xmlns:a16="http://schemas.microsoft.com/office/drawing/2014/main" id="{699B4721-34AD-AA3B-E2A7-4F7C82AD10CE}"/>
              </a:ext>
            </a:extLst>
          </p:cNvPr>
          <p:cNvSpPr txBox="1"/>
          <p:nvPr/>
        </p:nvSpPr>
        <p:spPr>
          <a:xfrm>
            <a:off x="9144000" y="4527268"/>
            <a:ext cx="2450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sym typeface="字魂59号-创粗黑" panose="00000500000000000000" pitchFamily="2" charset="-122"/>
              </a:rPr>
              <a:t>Microsoft PowerBI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sym typeface="字魂59号-创粗黑" panose="00000500000000000000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064881-1241-A0BC-F582-2007730A3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271" y="7927052"/>
            <a:ext cx="214312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4">
            <a:extLst>
              <a:ext uri="{FF2B5EF4-FFF2-40B4-BE49-F238E27FC236}">
                <a16:creationId xmlns:a16="http://schemas.microsoft.com/office/drawing/2014/main" id="{E66E4FF5-AF4C-5138-2F3B-C260A77CA76F}"/>
              </a:ext>
            </a:extLst>
          </p:cNvPr>
          <p:cNvSpPr txBox="1"/>
          <p:nvPr/>
        </p:nvSpPr>
        <p:spPr>
          <a:xfrm>
            <a:off x="8903115" y="9125561"/>
            <a:ext cx="2450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sym typeface="字魂59号-创粗黑" panose="00000500000000000000" pitchFamily="2" charset="-122"/>
              </a:rPr>
              <a:t>Visual Paradigm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sym typeface="字魂59号-创粗黑" panose="00000500000000000000" pitchFamily="2" charset="-12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6C95959-7E2C-D5C7-D8FA-06DB0D05D0A7}"/>
              </a:ext>
            </a:extLst>
          </p:cNvPr>
          <p:cNvSpPr txBox="1"/>
          <p:nvPr/>
        </p:nvSpPr>
        <p:spPr>
          <a:xfrm>
            <a:off x="17259300" y="9563100"/>
            <a:ext cx="91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09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2" grpId="0" bldLvl="0" animBg="1"/>
      <p:bldP spid="13" grpId="0" bldLvl="0" animBg="1"/>
      <p:bldP spid="16" grpId="0" bldLvl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265</Words>
  <Application>Microsoft Office PowerPoint</Application>
  <PresentationFormat>Personnalisé</PresentationFormat>
  <Paragraphs>65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22" baseType="lpstr">
      <vt:lpstr>Fira Sans</vt:lpstr>
      <vt:lpstr>Arial</vt:lpstr>
      <vt:lpstr>Times New Roman</vt:lpstr>
      <vt:lpstr>Source Han Sans CN Medium</vt:lpstr>
      <vt:lpstr>Fira Sans Semi-Bold</vt:lpstr>
      <vt:lpstr>Calibri</vt:lpstr>
      <vt:lpstr>Fira Sans Ultra-Bold</vt:lpstr>
      <vt:lpstr>Fira Sans Medium</vt:lpstr>
      <vt:lpstr>Fira Sans Bold</vt:lpstr>
      <vt:lpstr>Montserrat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PFA</dc:title>
  <cp:lastModifiedBy>Housna Aghzer</cp:lastModifiedBy>
  <cp:revision>11</cp:revision>
  <dcterms:created xsi:type="dcterms:W3CDTF">2006-08-16T00:00:00Z</dcterms:created>
  <dcterms:modified xsi:type="dcterms:W3CDTF">2024-01-17T19:57:26Z</dcterms:modified>
  <dc:identifier>DAF5THKqfeM</dc:identifier>
</cp:coreProperties>
</file>